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Maven Pro Bold" charset="1" panose="00000800000000000000"/>
      <p:regular r:id="rId23"/>
    </p:embeddedFont>
    <p:embeddedFont>
      <p:font typeface="Maven Pro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notesSlides/notesSlide2.xml" Type="http://schemas.openxmlformats.org/officeDocument/2006/relationships/notesSlide"/><Relationship Id="rId29" Target="notesSlides/notesSlide3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4.xml" Type="http://schemas.openxmlformats.org/officeDocument/2006/relationships/notesSlide"/><Relationship Id="rId31" Target="notesSlides/notesSlide5.xml" Type="http://schemas.openxmlformats.org/officeDocument/2006/relationships/notesSlide"/><Relationship Id="rId32" Target="notesSlides/notesSlide6.xml" Type="http://schemas.openxmlformats.org/officeDocument/2006/relationships/notesSlide"/><Relationship Id="rId33" Target="notesSlides/notesSlide7.xml" Type="http://schemas.openxmlformats.org/officeDocument/2006/relationships/notesSlide"/><Relationship Id="rId34" Target="notesSlides/notesSlide8.xml" Type="http://schemas.openxmlformats.org/officeDocument/2006/relationships/notesSlide"/><Relationship Id="rId35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 çalışmada 2016–2024 arasındaki 1.4 milyondan fazla uçuş bilgisi kullanıldı. Veriler, hem uçuş operasyonlarını hem de iptal/gecikme nedenlerini kapsıyor. Ayrıca Meteostat’tan alınan meteorolojik veriler entegre edilerek dış faktörlerin etkisi de analiz edildi. Böylece, hem operasyonel hem çevresel faktörler modele dahil edildi.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 slaytta, projemizin veri ön işleme sürecini gösteren genel akış diyagramını görmektesiniz.</a:t>
            </a:r>
          </a:p>
          <a:p>
            <a:r>
              <a:rPr lang="en-US"/>
              <a:t/>
            </a:r>
          </a:p>
          <a:p>
            <a:r>
              <a:rPr lang="en-US"/>
              <a:t> 1. Veri Setlerinin Toplanması: 3 farklı kaynaktan uçuş verileri toplama işlemi yaptık.</a:t>
            </a:r>
          </a:p>
          <a:p>
            <a:r>
              <a:rPr lang="en-US"/>
              <a:t/>
            </a:r>
          </a:p>
          <a:p>
            <a:r>
              <a:rPr lang="en-US"/>
              <a:t>2. Coğrafi Konumların Belirlenmesi: </a:t>
            </a:r>
          </a:p>
          <a:p>
            <a:r>
              <a:rPr lang="en-US"/>
              <a:t>Havalimanı koordinatları Nominatim API kullanarak belirledik. Meteorolojik verilerle eşleştirmede bu bilgileri kullanıyoruz.</a:t>
            </a:r>
          </a:p>
          <a:p>
            <a:r>
              <a:rPr lang="en-US"/>
              <a:t/>
            </a:r>
          </a:p>
          <a:p>
            <a:r>
              <a:rPr lang="en-US"/>
              <a:t>3. Meteorolojik Verilerin Çekilmesi: </a:t>
            </a:r>
          </a:p>
          <a:p>
            <a:r>
              <a:rPr lang="en-US"/>
              <a:t>Meteorolojik verileri çekmek için Meteostat Point kütüphanesi ile sıcaklık, rüzgar, basınç vb. veriler elde edildi</a:t>
            </a:r>
          </a:p>
          <a:p>
            <a:r>
              <a:rPr lang="en-US"/>
              <a:t/>
            </a:r>
          </a:p>
          <a:p>
            <a:r>
              <a:rPr lang="en-US"/>
              <a:t>4. Verilerin Eşleştirilmesi:  </a:t>
            </a:r>
          </a:p>
          <a:p>
            <a:r>
              <a:rPr lang="en-US"/>
              <a:t>Elde edilen tüm veriler, uçuş tarihi ve kalkış şehrine göre eşleştirmesi yapıldı.</a:t>
            </a:r>
          </a:p>
          <a:p>
            <a:r>
              <a:rPr lang="en-US"/>
              <a:t/>
            </a:r>
          </a:p>
          <a:p>
            <a:r>
              <a:rPr lang="en-US"/>
              <a:t>5. Eksik Kayıtların Ayıklanması: Eşleşemeyen veriler ayıklanarak yalnızca temiz veri ile devam edilmesi sağlandı.</a:t>
            </a:r>
          </a:p>
          <a:p>
            <a:r>
              <a:rPr lang="en-US"/>
              <a:t/>
            </a:r>
          </a:p>
          <a:p>
            <a:r>
              <a:rPr lang="en-US"/>
              <a:t>6. Veri Temizleme ve Dönüştürme, Zaman Formatı, Sayısal Veriler, Eksik Özelliklerin silinmesi, Aykırı Değer Analizi:</a:t>
            </a:r>
          </a:p>
          <a:p>
            <a:r>
              <a:rPr lang="en-US"/>
              <a:t>Sonrasında veriyi düzenleme sürecine geçtik. Zaman formatlarının dönüştürülmesi, kategorik-sayısal ayrımı ve eksik özelliklerin medyan veya mod ile tamamlanması gibi işlemleri uyguladık. Aynı zamanda, uç değerleri analiz ile veriden aykırı gözlemleri tespit edttik.</a:t>
            </a:r>
          </a:p>
          <a:p>
            <a:r>
              <a:rPr lang="en-US"/>
              <a:t/>
            </a:r>
          </a:p>
          <a:p>
            <a:r>
              <a:rPr lang="en-US"/>
              <a:t>7. Özellik Mühendisliği: </a:t>
            </a:r>
          </a:p>
          <a:p>
            <a:r>
              <a:rPr lang="en-US"/>
              <a:t>Bu aşamada üç temel özellik seti çıkarıyoruz:</a:t>
            </a:r>
          </a:p>
          <a:p>
            <a:r>
              <a:rPr lang="en-US"/>
              <a:t>Zaman özellikleri (gün, ay, tatil durumu gibi),</a:t>
            </a:r>
          </a:p>
          <a:p>
            <a:r>
              <a:rPr lang="en-US"/>
              <a:t>Hava durumu kategorileri (rüzgarlı, güneşli gibi),</a:t>
            </a:r>
          </a:p>
          <a:p>
            <a:r>
              <a:rPr lang="en-US"/>
              <a:t>Operasyonel özellikler (uçuş yoğunluğu, geçmiş performans gibi).</a:t>
            </a:r>
          </a:p>
          <a:p>
            <a:r>
              <a:rPr lang="en-US"/>
              <a:t/>
            </a:r>
          </a:p>
          <a:p>
            <a:r>
              <a:rPr lang="en-US"/>
              <a:t>8. Veri Dönüştürme: </a:t>
            </a:r>
          </a:p>
          <a:p>
            <a:r>
              <a:rPr lang="en-US"/>
              <a:t>Burada, uygun kodlama teknikleriyle veriyi modele hazır hale getiriyoruz. Kategorik veriler için One-Hot Encoding veya Label Encoding uygulanıyor. Sayısal veriler ise StandardScaler veya MinMaxScaler gibi yöntemlerle ölçeklendiriliyor.</a:t>
            </a:r>
          </a:p>
          <a:p>
            <a:r>
              <a:rPr lang="en-US"/>
              <a:t/>
            </a:r>
          </a:p>
          <a:p>
            <a:r>
              <a:rPr lang="en-US"/>
              <a:t>9. Sınıf Dengesizliği İşlemleri: Son adımda, dengesiz sınıflarla başa çıkmak için SMOTE gibi yöntemlerle sınıf dengesi sağlanıyor. Bu sayede modelin tüm sınıflara adil davranması garanti altına alınmış oluyoruz.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Veri ön işleme adımlarının ardından, projede uçuş iptali ve gecikme tahminleri için denetimli öğrenme algoritmaları kullanılmıştır.</a:t>
            </a:r>
          </a:p>
          <a:p>
            <a:r>
              <a:rPr lang="en-US"/>
              <a:t/>
            </a:r>
          </a:p>
          <a:p>
            <a:r>
              <a:rPr lang="en-US"/>
              <a:t>3 kaynaktan hazırladığımız uçuş verileri veri setini kullandık. Modelleri veri setini eğitim ve test olarak ayırarak testler gerçekleştirdik. Bu ayrım yüzde 80 - yüzde 20, yüzde 70 - yüzde 30 şeklinde farklı şekillerde performansını değerlendirdik.</a:t>
            </a:r>
          </a:p>
          <a:p>
            <a:r>
              <a:rPr lang="en-US"/>
              <a:t/>
            </a:r>
          </a:p>
          <a:p>
            <a:r>
              <a:rPr lang="en-US"/>
              <a:t>Burada en iyi sonucu veren algoritma yüzde 70 - yüzde 30 olarak XGBoost oldu. Bu model, yüksek doğruluk oranı, dengesiz sınıfları iyi yönetebilmesi ve büyük veriyle çalışma kapasitesi sayesinde tercih edilmiştir.</a:t>
            </a:r>
          </a:p>
          <a:p>
            <a:r>
              <a:rPr lang="en-US"/>
              <a:t/>
            </a:r>
          </a:p>
          <a:p>
            <a:r>
              <a:rPr lang="en-US"/>
              <a:t>Bununla birlikte, yalnızca tek bir modelle sınırlı kalmadık. Decision Tree, Random Forest, LightGBM gibi algoritmalarla da deneyler yapıldı.</a:t>
            </a:r>
          </a:p>
          <a:p>
            <a:r>
              <a:rPr lang="en-US"/>
              <a:t/>
            </a:r>
          </a:p>
          <a:p>
            <a:r>
              <a:rPr lang="en-US"/>
              <a:t>Modelleme aşamasında üç farklı hedef değişken belirledik:</a:t>
            </a:r>
          </a:p>
          <a:p>
            <a:r>
              <a:rPr lang="en-US"/>
              <a:t>İptal nedeni (cancel code) - Havayolu kaynaklı iptal, Hava durumu nedeniyle iptal, Ulusal hava sisteminden kaynaklı iptal, Güvenlik nedeniyle iptal, Uçuş iptal edilmedi,</a:t>
            </a:r>
          </a:p>
          <a:p>
            <a:r>
              <a:rPr lang="en-US"/>
              <a:t/>
            </a:r>
          </a:p>
          <a:p>
            <a:r>
              <a:rPr lang="en-US"/>
              <a:t>Gecikme durumu – bu da zamanında, hafif, orta ve ciddi gecikme olarak sınıflandırılmıştır.</a:t>
            </a:r>
          </a:p>
          <a:p>
            <a:r>
              <a:rPr lang="en-US"/>
              <a:t/>
            </a:r>
          </a:p>
          <a:p>
            <a:r>
              <a:rPr lang="en-US"/>
              <a:t>Modelin başarısını değerlendirmek için confusion matrix, classification report ve ROC-AUC skorları kullanılmıştır. Ek olarak, modellerin karar verirken en çok hangi özellikleri kullandığını analiz edebilmek için özellik önem dereceleri de görselleştirilmiştir.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Modellerimizi sadece eğitmekle kalmadık, aynı zamanda optimizasyon ve doğrulama adımlarıyla da performanslarını güvenilir hale getirdik.</a:t>
            </a:r>
          </a:p>
          <a:p>
            <a:r>
              <a:rPr lang="en-US"/>
              <a:t/>
            </a:r>
          </a:p>
          <a:p>
            <a:r>
              <a:rPr lang="en-US"/>
              <a:t>İlk olarak, çapraz doğrulama (cross-validation) yöntemini uyguladık.</a:t>
            </a:r>
          </a:p>
          <a:p>
            <a:r>
              <a:rPr lang="en-US"/>
              <a:t/>
            </a:r>
          </a:p>
          <a:p>
            <a:r>
              <a:rPr lang="en-US"/>
              <a:t>Uçuş iptali modeli için %95 doğruluk elde ettik ve bu değer neredeyse hiç sapma göstermedi.</a:t>
            </a:r>
          </a:p>
          <a:p>
            <a:r>
              <a:rPr lang="en-US"/>
              <a:t/>
            </a:r>
          </a:p>
          <a:p>
            <a:r>
              <a:rPr lang="en-US"/>
              <a:t>İptal nedeni sınıflandırmasında ise ortalama doğruluk %84 civarındaydı.</a:t>
            </a:r>
          </a:p>
          <a:p>
            <a:r>
              <a:rPr lang="en-US"/>
              <a:t/>
            </a:r>
          </a:p>
          <a:p>
            <a:r>
              <a:rPr lang="en-US"/>
              <a:t>Gecikme sınıflandırmasında ise ortalama doğruluk %88 civarındadır.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Eğitim ve test başarımlarını kıyasladığımızda, iptal modelinde sadece %2’lik bir fark gözlemlendi.</a:t>
            </a:r>
          </a:p>
          <a:p>
            <a:r>
              <a:rPr lang="en-US"/>
              <a:t/>
            </a:r>
          </a:p>
          <a:p>
            <a:r>
              <a:rPr lang="en-US"/>
              <a:t>Ancak iptal kodu modelinde bu fark %10’a, gecikme modelinde ise %7’ye kadar çıktı. Bu da bazı modellerde genel geçerlilik konusunda dikkatli olunması gerektiğini gösteriyor.</a:t>
            </a:r>
          </a:p>
          <a:p>
            <a:r>
              <a:rPr lang="en-US"/>
              <a:t/>
            </a:r>
          </a:p>
          <a:p>
            <a:r>
              <a:rPr lang="en-US"/>
              <a:t>Son olarak, XGBoost algoritmasında hiperparametre optimizasyonu gerçekleştirdik.</a:t>
            </a:r>
          </a:p>
          <a:p>
            <a:r>
              <a:rPr lang="en-US"/>
              <a:t/>
            </a:r>
          </a:p>
          <a:p>
            <a:r>
              <a:rPr lang="en-US"/>
              <a:t>gamma, max_depth ve lambda gibi parametreleri farklı kombinasyonlarla test ettik.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 slaytta, bizim geliştirdiğimiz FCDP-SFTS modeli ile literatürdeki benzer çalışmaların model performanslarını karşılaştırıyoruz.</a:t>
            </a:r>
          </a:p>
          <a:p>
            <a:r>
              <a:rPr lang="en-US"/>
              <a:t/>
            </a:r>
          </a:p>
          <a:p>
            <a:r>
              <a:rPr lang="en-US"/>
              <a:t>🔹 Öncelikle, Toplu Uçuş İptal Tahmini Model Performans Karşılaştırması tablosuna bakalım:</a:t>
            </a:r>
          </a:p>
          <a:p>
            <a:r>
              <a:rPr lang="en-US"/>
              <a:t/>
            </a:r>
          </a:p>
          <a:p>
            <a:r>
              <a:rPr lang="en-US"/>
              <a:t>Bizim çalışmamız olan FCDP-SFTS modeli, XGBoost algoritması ile eğitilmiştir. %97 doğruluk (accuracy), %98 precision ve %99 recall ile en yüksek başarıyı yakalamıştır. Ayrıca F1-Score değeri %98 ile modelin genel dengesini ortaya koymaktadır.</a:t>
            </a:r>
          </a:p>
          <a:p>
            <a:r>
              <a:rPr lang="en-US"/>
              <a:t/>
            </a:r>
          </a:p>
          <a:p>
            <a:r>
              <a:rPr lang="en-US"/>
              <a:t>Yu Yanying ve arkadaşlarının Decision Tree tabanlı çalışması %90 doğruluk raporlamış olsa da, precision ve recall gibi detaylı metrikler belirtilmemiştir.</a:t>
            </a:r>
          </a:p>
          <a:p>
            <a:r>
              <a:rPr lang="en-US"/>
              <a:t/>
            </a:r>
          </a:p>
          <a:p>
            <a:r>
              <a:rPr lang="en-US"/>
              <a:t>Giarmas, XGBoost ile %74 doğruluk ve benzer oranda precision ve recall elde etmiştir; bu da XGBoost’un doğru ayarlamalarla ciddi fark yaratabileceğini gösteriyor.</a:t>
            </a:r>
          </a:p>
          <a:p>
            <a:r>
              <a:rPr lang="en-US"/>
              <a:t/>
            </a:r>
          </a:p>
          <a:p>
            <a:r>
              <a:rPr lang="en-US"/>
              <a:t>Ahlam Ansari ve arkadaşlarının Gradient Boosting tabanlı modeli %97 doğruluk ve %96 F1-Score ile güçlü bir alternatif sunmuş olsa da, bizim modelimiz hem precision hem recall açısından daha öne çıkmaktadır.</a:t>
            </a:r>
          </a:p>
          <a:p>
            <a:r>
              <a:rPr lang="en-US"/>
              <a:t/>
            </a:r>
          </a:p>
          <a:p>
            <a:r>
              <a:rPr lang="en-US"/>
              <a:t>Bu tablo, bizim modelimizin özellikle uçuş iptali gibi seyrek görülen bir olayı yüksek başarıyla tahmin ettiğini göstermektedir.</a:t>
            </a:r>
          </a:p>
          <a:p>
            <a:r>
              <a:rPr lang="en-US"/>
              <a:t/>
            </a:r>
          </a:p>
          <a:p>
            <a:r>
              <a:rPr lang="en-US"/>
              <a:t>🔹 Şimdi de Toplu Uçuş Gecikmesi Tahmini Model Performans Karşılaştırmasına bakalım:</a:t>
            </a:r>
          </a:p>
          <a:p>
            <a:r>
              <a:rPr lang="en-US"/>
              <a:t/>
            </a:r>
          </a:p>
          <a:p>
            <a:r>
              <a:rPr lang="en-US"/>
              <a:t>FCDP-SFTS modelimiz, gecikme tahmininde de %75 doğruluk ve %84 precision ile başarılı sonuçlar vermiştir. En dikkat çekici nokta ise %99 recall oranıdır. Bu, modelimizin gecikmeli uçuşları tespit etme konusunda neredeyse kusursuz çalıştığını ortaya koyar.</a:t>
            </a:r>
          </a:p>
          <a:p>
            <a:r>
              <a:rPr lang="en-US"/>
              <a:t/>
            </a:r>
          </a:p>
          <a:p>
            <a:r>
              <a:rPr lang="en-US"/>
              <a:t>Khaksar ve Sheikhholeslami, hibrit bir yöntemle %71 doğruluk ve %94 precision elde etmiş, ancak %79 recall ile bizim modelimize göre daha fazla gecikmeli uçuşu kaçırmıştır.</a:t>
            </a:r>
          </a:p>
          <a:p>
            <a:r>
              <a:rPr lang="en-US"/>
              <a:t/>
            </a:r>
          </a:p>
          <a:p>
            <a:r>
              <a:rPr lang="en-US"/>
              <a:t>M. Kurt’un modeli %71 doğruluk göstermekte, fakat %49 recall değeri modelin gecikmeleri yakalamada yetersiz kaldığını ortaya koymaktadır.</a:t>
            </a:r>
          </a:p>
          <a:p>
            <a:r>
              <a:rPr lang="en-US"/>
              <a:t/>
            </a:r>
          </a:p>
          <a:p>
            <a:r>
              <a:rPr lang="en-US"/>
              <a:t>Ahlam Ansari ve arkadaşlarının Gradient Boosting modeli %73 doğruluk ve %75 recall ile dengeli ama ortalama seviyede kalmıştır.</a:t>
            </a:r>
          </a:p>
          <a:p>
            <a:r>
              <a:rPr lang="en-US"/>
              <a:t/>
            </a:r>
          </a:p>
          <a:p>
            <a:r>
              <a:rPr lang="en-US"/>
              <a:t>Sonuç olarak, FCDP-SFTS hem uçuş iptali hem de gecikme tahmini görevlerinde literatürdeki birçok çalışmayı geride bırakmış; hem doğruluk hem de sınıf dengesizliği yönetimi açısından güçlü bir uygulama başarısı göstermiştir.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1.png" Type="http://schemas.openxmlformats.org/officeDocument/2006/relationships/image"/><Relationship Id="rId4" Target="../media/image14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45450" y="3950878"/>
            <a:ext cx="15192707" cy="225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79"/>
              </a:lnSpc>
            </a:pPr>
            <a:r>
              <a:rPr lang="en-US" b="true" sz="3099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MA</a:t>
            </a:r>
            <a:r>
              <a:rPr lang="en-US" b="true" sz="3099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RMARA ÜNİVERSİTESİ TEKNOLOJİ FAKÜLTESİ</a:t>
            </a:r>
          </a:p>
          <a:p>
            <a:pPr algn="ctr">
              <a:lnSpc>
                <a:spcPts val="2479"/>
              </a:lnSpc>
            </a:pPr>
          </a:p>
          <a:p>
            <a:pPr algn="ctr">
              <a:lnSpc>
                <a:spcPts val="2479"/>
              </a:lnSpc>
            </a:pPr>
            <a:r>
              <a:rPr lang="en-US" b="true" sz="3099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BİLGİSAYAR MÜHENDİSLİĞİ BÖLÜMÜ</a:t>
            </a:r>
          </a:p>
          <a:p>
            <a:pPr algn="ctr">
              <a:lnSpc>
                <a:spcPts val="2479"/>
              </a:lnSpc>
            </a:pPr>
          </a:p>
          <a:p>
            <a:pPr algn="ctr">
              <a:lnSpc>
                <a:spcPts val="2479"/>
              </a:lnSpc>
            </a:pPr>
            <a:r>
              <a:rPr lang="en-US" sz="3099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MAKİNE ÖĞRENİMİ İLE UÇUŞ İPTAL GECİKME TAHMİNİ VE AKILLI UÇAK BİLET SİSTEMİ</a:t>
            </a:r>
          </a:p>
          <a:p>
            <a:pPr algn="ctr">
              <a:lnSpc>
                <a:spcPts val="2479"/>
              </a:lnSpc>
            </a:pPr>
          </a:p>
          <a:p>
            <a:pPr algn="ctr">
              <a:lnSpc>
                <a:spcPts val="24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4297025" y="62960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039083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57548" y="293921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077308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4542983" y="-104775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235855" y="1028700"/>
            <a:ext cx="7974122" cy="2284915"/>
          </a:xfrm>
          <a:custGeom>
            <a:avLst/>
            <a:gdLst/>
            <a:ahLst/>
            <a:cxnLst/>
            <a:rect r="r" b="b" t="t" l="l"/>
            <a:pathLst>
              <a:path h="2284915" w="7974122">
                <a:moveTo>
                  <a:pt x="0" y="0"/>
                </a:moveTo>
                <a:lnTo>
                  <a:pt x="7974123" y="0"/>
                </a:lnTo>
                <a:lnTo>
                  <a:pt x="7974123" y="2284915"/>
                </a:lnTo>
                <a:lnTo>
                  <a:pt x="0" y="22849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11618" y="6280057"/>
            <a:ext cx="10864763" cy="1744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</a:p>
          <a:p>
            <a:pPr algn="ctr">
              <a:lnSpc>
                <a:spcPts val="3436"/>
              </a:lnSpc>
            </a:pPr>
            <a:r>
              <a:rPr lang="en-US" sz="3436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E</a:t>
            </a:r>
            <a:r>
              <a:rPr lang="en-US" sz="3436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da Nur MUTLU - 170421843</a:t>
            </a:r>
          </a:p>
          <a:p>
            <a:pPr algn="ctr">
              <a:lnSpc>
                <a:spcPts val="3436"/>
              </a:lnSpc>
            </a:pPr>
            <a:r>
              <a:rPr lang="en-US" sz="3436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Nuri Can BİRDEMİR – 171421013</a:t>
            </a:r>
          </a:p>
          <a:p>
            <a:pPr algn="ctr">
              <a:lnSpc>
                <a:spcPts val="343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809821" y="8563306"/>
            <a:ext cx="2422401" cy="42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6"/>
              </a:lnSpc>
              <a:spcBef>
                <a:spcPct val="0"/>
              </a:spcBef>
            </a:pPr>
            <a:r>
              <a:rPr lang="en-US" sz="3136">
                <a:solidFill>
                  <a:srgbClr val="252930"/>
                </a:solidFill>
                <a:latin typeface="Maven Pro"/>
                <a:ea typeface="Maven Pro"/>
                <a:cs typeface="Maven Pro"/>
                <a:sym typeface="Maven Pro"/>
              </a:rPr>
              <a:t>Haziran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468152" y="2120859"/>
          <a:ext cx="10671041" cy="3599931"/>
        </p:xfrm>
        <a:graphic>
          <a:graphicData uri="http://schemas.openxmlformats.org/drawingml/2006/table">
            <a:tbl>
              <a:tblPr/>
              <a:tblGrid>
                <a:gridCol w="2628705"/>
                <a:gridCol w="8042336"/>
              </a:tblGrid>
              <a:tr h="850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697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069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68262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468152" y="6393906"/>
          <a:ext cx="10671041" cy="3048289"/>
        </p:xfrm>
        <a:graphic>
          <a:graphicData uri="http://schemas.openxmlformats.org/drawingml/2006/table">
            <a:tbl>
              <a:tblPr/>
              <a:tblGrid>
                <a:gridCol w="3096275"/>
                <a:gridCol w="7574766"/>
              </a:tblGrid>
              <a:tr h="8510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802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802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15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11468498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3" y="0"/>
                </a:lnTo>
                <a:lnTo>
                  <a:pt x="68537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48053" y="349505"/>
            <a:ext cx="11572814" cy="95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b="true" sz="3688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Bulgular ve Tartışma: Uçuş İptali ve Gecikme Tahmin Modelleri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5539" y="1609668"/>
            <a:ext cx="5179097" cy="39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701" indent="-317350" lvl="1">
              <a:lnSpc>
                <a:spcPts val="2939"/>
              </a:lnSpc>
              <a:buFont typeface="Arial"/>
              <a:buChar char="•"/>
            </a:pP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U</a:t>
            </a: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çuş Gecikmesi Tahmini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539" y="5882715"/>
            <a:ext cx="4041897" cy="39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701" indent="-317350" lvl="1">
              <a:lnSpc>
                <a:spcPts val="2939"/>
              </a:lnSpc>
              <a:buFont typeface="Arial"/>
              <a:buChar char="•"/>
            </a:pP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O</a:t>
            </a: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ptimizasyon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9052" y="2366282"/>
            <a:ext cx="1788029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Doğruluk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8152" y="6662208"/>
            <a:ext cx="3100272" cy="35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sz="255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Çapraz </a:t>
            </a:r>
            <a:r>
              <a:rPr lang="en-US" sz="255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Doğrulama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8152" y="8519144"/>
            <a:ext cx="3100272" cy="674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3"/>
              </a:lnSpc>
            </a:pPr>
            <a:r>
              <a:rPr lang="en-US" sz="255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XGBoost </a:t>
            </a:r>
            <a:r>
              <a:rPr lang="en-US" sz="255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Düzenleştirme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9052" y="3509860"/>
            <a:ext cx="1944884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Perf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ormans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9389" y="7449919"/>
            <a:ext cx="2676945" cy="655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9"/>
              </a:lnSpc>
            </a:pPr>
            <a:r>
              <a:rPr lang="en-US" sz="25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Aşırı Öğ</a:t>
            </a:r>
            <a:r>
              <a:rPr lang="en-US" sz="25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renme Kontrolü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23262" y="2371237"/>
            <a:ext cx="7718857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%75, 4 kategori için başarılı.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59032" y="6528308"/>
            <a:ext cx="7400485" cy="655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25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İptal: </a:t>
            </a:r>
            <a:r>
              <a:rPr lang="en-US" sz="25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%95 ± %0, İptal Kodu: %84 ± %0, </a:t>
            </a:r>
          </a:p>
          <a:p>
            <a:pPr algn="l">
              <a:lnSpc>
                <a:spcPts val="2539"/>
              </a:lnSpc>
            </a:pPr>
            <a:r>
              <a:rPr lang="en-US" sz="25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Gecikme: %88 ± %0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01577" y="8371680"/>
            <a:ext cx="7357941" cy="96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39"/>
              </a:lnSpc>
            </a:pPr>
            <a:r>
              <a:rPr lang="en-US" sz="25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Gamma, max_depth, lambda parametreleri optimize</a:t>
            </a:r>
            <a:r>
              <a:rPr lang="en-US" sz="25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edildi, StratifiedKFold ile güvenilir sonuçlar.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23262" y="3073006"/>
            <a:ext cx="7504770" cy="130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7"/>
              </a:lnSpc>
            </a:pPr>
            <a:r>
              <a:rPr lang="en-US" sz="2597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0 </a:t>
            </a:r>
            <a:r>
              <a:rPr lang="en-US" sz="2597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numaralı kategori: %84 precision, %83 recall, F1: 0.84. 3 numaralı kategori: düşük performans (%0 precision, %11 recall, F1: 0.01). Ağırlıklı F1: 0.75.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01577" y="7430440"/>
            <a:ext cx="7357941" cy="67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6"/>
              </a:lnSpc>
            </a:pPr>
            <a:r>
              <a:rPr lang="en-US" sz="2556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İpt</a:t>
            </a:r>
            <a:r>
              <a:rPr lang="en-US" sz="2556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al modelinde %2 fark, iptal kodu modelinde %10 fark, gecikme modelinde %7 fark.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2307" y="4513914"/>
            <a:ext cx="10382730" cy="109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9"/>
              </a:lnSpc>
            </a:pPr>
            <a:r>
              <a:rPr lang="en-US" sz="2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Not: Sınıf 0 (Zamanında veya erk</a:t>
            </a:r>
            <a:r>
              <a:rPr lang="en-US" sz="2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en): 1,276,626 </a:t>
            </a:r>
          </a:p>
          <a:p>
            <a:pPr algn="l">
              <a:lnSpc>
                <a:spcPts val="2139"/>
              </a:lnSpc>
            </a:pPr>
            <a:r>
              <a:rPr lang="en-US" sz="2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       </a:t>
            </a:r>
            <a:r>
              <a:rPr lang="en-US" sz="2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Sınıf 1 (Hafif gecikme (1-15 dakika)): 347,899 </a:t>
            </a:r>
          </a:p>
          <a:p>
            <a:pPr algn="l">
              <a:lnSpc>
                <a:spcPts val="2139"/>
              </a:lnSpc>
            </a:pPr>
            <a:r>
              <a:rPr lang="en-US" sz="2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       </a:t>
            </a:r>
            <a:r>
              <a:rPr lang="en-US" sz="2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Sınıf 2 (Orta gecikme (16-30 dakika)): 1,071 </a:t>
            </a:r>
          </a:p>
          <a:p>
            <a:pPr algn="l">
              <a:lnSpc>
                <a:spcPts val="2139"/>
              </a:lnSpc>
            </a:pPr>
            <a:r>
              <a:rPr lang="en-US" sz="2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       </a:t>
            </a:r>
            <a:r>
              <a:rPr lang="en-US" sz="2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Sınıf 3 (Ciddi gecikme (30+ dakika)): 41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1253788"/>
            <a:ext cx="11301259" cy="2487198"/>
          </a:xfrm>
          <a:custGeom>
            <a:avLst/>
            <a:gdLst/>
            <a:ahLst/>
            <a:cxnLst/>
            <a:rect r="r" b="b" t="t" l="l"/>
            <a:pathLst>
              <a:path h="2487198" w="11301259">
                <a:moveTo>
                  <a:pt x="0" y="0"/>
                </a:moveTo>
                <a:lnTo>
                  <a:pt x="11301258" y="0"/>
                </a:lnTo>
                <a:lnTo>
                  <a:pt x="11301258" y="2487198"/>
                </a:lnTo>
                <a:lnTo>
                  <a:pt x="0" y="2487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32" r="-26988" b="-14551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1946" y="5172075"/>
            <a:ext cx="11301259" cy="3147458"/>
          </a:xfrm>
          <a:custGeom>
            <a:avLst/>
            <a:gdLst/>
            <a:ahLst/>
            <a:cxnLst/>
            <a:rect r="r" b="b" t="t" l="l"/>
            <a:pathLst>
              <a:path h="3147458" w="11301259">
                <a:moveTo>
                  <a:pt x="0" y="0"/>
                </a:moveTo>
                <a:lnTo>
                  <a:pt x="11301258" y="0"/>
                </a:lnTo>
                <a:lnTo>
                  <a:pt x="11301258" y="3147458"/>
                </a:lnTo>
                <a:lnTo>
                  <a:pt x="0" y="3147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4712" r="-2722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332831"/>
            <a:ext cx="182880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b="true" sz="3688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Literatürdeki Benzer Çalışmalar ile Karşılaştırma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35472" y="3900704"/>
            <a:ext cx="9417055" cy="7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Toplu Uçuş İptal Tahmini Model Performans Karşılaştırması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02439" y="8545978"/>
            <a:ext cx="9560839" cy="7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Toplu Uçuş Gecikme Tahmini Model Performans Karşılaştırması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4312" y="1035619"/>
            <a:ext cx="16399375" cy="8015195"/>
          </a:xfrm>
          <a:custGeom>
            <a:avLst/>
            <a:gdLst/>
            <a:ahLst/>
            <a:cxnLst/>
            <a:rect r="r" b="b" t="t" l="l"/>
            <a:pathLst>
              <a:path h="8015195" w="16399375">
                <a:moveTo>
                  <a:pt x="0" y="0"/>
                </a:moveTo>
                <a:lnTo>
                  <a:pt x="16399376" y="0"/>
                </a:lnTo>
                <a:lnTo>
                  <a:pt x="16399376" y="8015194"/>
                </a:lnTo>
                <a:lnTo>
                  <a:pt x="0" y="8015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32831"/>
            <a:ext cx="182880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b="true" sz="3688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Web Sitesi Testi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10259" y="9296400"/>
            <a:ext cx="10098362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Uçuş Arama Ekranı (Ana Sayfa)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9711" y="1028700"/>
            <a:ext cx="16071089" cy="7975278"/>
          </a:xfrm>
          <a:custGeom>
            <a:avLst/>
            <a:gdLst/>
            <a:ahLst/>
            <a:cxnLst/>
            <a:rect r="r" b="b" t="t" l="l"/>
            <a:pathLst>
              <a:path h="7975278" w="16071089">
                <a:moveTo>
                  <a:pt x="0" y="0"/>
                </a:moveTo>
                <a:lnTo>
                  <a:pt x="16071089" y="0"/>
                </a:lnTo>
                <a:lnTo>
                  <a:pt x="16071089" y="7975278"/>
                </a:lnTo>
                <a:lnTo>
                  <a:pt x="0" y="7975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32831"/>
            <a:ext cx="182880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b="true" sz="3688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Web Sitesi Testi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94819" y="9296400"/>
            <a:ext cx="10098362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Arama Sonucunda Listelenen Uçuş Biletleri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0520" y="1111462"/>
            <a:ext cx="16626960" cy="8064075"/>
          </a:xfrm>
          <a:custGeom>
            <a:avLst/>
            <a:gdLst/>
            <a:ahLst/>
            <a:cxnLst/>
            <a:rect r="r" b="b" t="t" l="l"/>
            <a:pathLst>
              <a:path h="8064075" w="16626960">
                <a:moveTo>
                  <a:pt x="0" y="0"/>
                </a:moveTo>
                <a:lnTo>
                  <a:pt x="16626960" y="0"/>
                </a:lnTo>
                <a:lnTo>
                  <a:pt x="16626960" y="8064076"/>
                </a:lnTo>
                <a:lnTo>
                  <a:pt x="0" y="8064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32831"/>
            <a:ext cx="182880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b="true" sz="3688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Web Sitesi Testi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10259" y="9296400"/>
            <a:ext cx="10098362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AI Model Tahmin Detayları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0760" y="2633640"/>
            <a:ext cx="13166480" cy="5019721"/>
          </a:xfrm>
          <a:custGeom>
            <a:avLst/>
            <a:gdLst/>
            <a:ahLst/>
            <a:cxnLst/>
            <a:rect r="r" b="b" t="t" l="l"/>
            <a:pathLst>
              <a:path h="5019721" w="13166480">
                <a:moveTo>
                  <a:pt x="0" y="0"/>
                </a:moveTo>
                <a:lnTo>
                  <a:pt x="13166480" y="0"/>
                </a:lnTo>
                <a:lnTo>
                  <a:pt x="13166480" y="5019720"/>
                </a:lnTo>
                <a:lnTo>
                  <a:pt x="0" y="5019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32831"/>
            <a:ext cx="182880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b="true" sz="3688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Web Sitesi Testi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94819" y="8415581"/>
            <a:ext cx="10098362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SmartTicket Sistem Mimarisi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8269" y="5719728"/>
            <a:ext cx="10535723" cy="1074454"/>
          </a:xfrm>
          <a:custGeom>
            <a:avLst/>
            <a:gdLst/>
            <a:ahLst/>
            <a:cxnLst/>
            <a:rect r="r" b="b" t="t" l="l"/>
            <a:pathLst>
              <a:path h="1074454" w="10535723">
                <a:moveTo>
                  <a:pt x="0" y="0"/>
                </a:moveTo>
                <a:lnTo>
                  <a:pt x="10535723" y="0"/>
                </a:lnTo>
                <a:lnTo>
                  <a:pt x="10535723" y="1074454"/>
                </a:lnTo>
                <a:lnTo>
                  <a:pt x="0" y="1074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l="-1797" t="-97941" r="-3174" b="-4734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8269" y="1410258"/>
            <a:ext cx="10535723" cy="788013"/>
          </a:xfrm>
          <a:custGeom>
            <a:avLst/>
            <a:gdLst/>
            <a:ahLst/>
            <a:cxnLst/>
            <a:rect r="r" b="b" t="t" l="l"/>
            <a:pathLst>
              <a:path h="788013" w="10535723">
                <a:moveTo>
                  <a:pt x="0" y="0"/>
                </a:moveTo>
                <a:lnTo>
                  <a:pt x="10535723" y="0"/>
                </a:lnTo>
                <a:lnTo>
                  <a:pt x="10535723" y="788013"/>
                </a:lnTo>
                <a:lnTo>
                  <a:pt x="0" y="7880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l="0" t="-115411" r="-4972" b="-70000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1811" y="2283996"/>
            <a:ext cx="687848" cy="808399"/>
          </a:xfrm>
          <a:custGeom>
            <a:avLst/>
            <a:gdLst/>
            <a:ahLst/>
            <a:cxnLst/>
            <a:rect r="r" b="b" t="t" l="l"/>
            <a:pathLst>
              <a:path h="808399" w="687848">
                <a:moveTo>
                  <a:pt x="0" y="0"/>
                </a:moveTo>
                <a:lnTo>
                  <a:pt x="687848" y="0"/>
                </a:lnTo>
                <a:lnTo>
                  <a:pt x="687848" y="808399"/>
                </a:lnTo>
                <a:lnTo>
                  <a:pt x="0" y="808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1811" y="3168595"/>
            <a:ext cx="683289" cy="810085"/>
          </a:xfrm>
          <a:custGeom>
            <a:avLst/>
            <a:gdLst/>
            <a:ahLst/>
            <a:cxnLst/>
            <a:rect r="r" b="b" t="t" l="l"/>
            <a:pathLst>
              <a:path h="810085" w="683289">
                <a:moveTo>
                  <a:pt x="0" y="0"/>
                </a:moveTo>
                <a:lnTo>
                  <a:pt x="683289" y="0"/>
                </a:lnTo>
                <a:lnTo>
                  <a:pt x="683289" y="810085"/>
                </a:lnTo>
                <a:lnTo>
                  <a:pt x="0" y="810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1811" y="4169180"/>
            <a:ext cx="687848" cy="808399"/>
          </a:xfrm>
          <a:custGeom>
            <a:avLst/>
            <a:gdLst/>
            <a:ahLst/>
            <a:cxnLst/>
            <a:rect r="r" b="b" t="t" l="l"/>
            <a:pathLst>
              <a:path h="808399" w="687848">
                <a:moveTo>
                  <a:pt x="0" y="0"/>
                </a:moveTo>
                <a:lnTo>
                  <a:pt x="687848" y="0"/>
                </a:lnTo>
                <a:lnTo>
                  <a:pt x="687848" y="808399"/>
                </a:lnTo>
                <a:lnTo>
                  <a:pt x="0" y="808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38444" y="0"/>
            <a:ext cx="6849556" cy="10280760"/>
          </a:xfrm>
          <a:custGeom>
            <a:avLst/>
            <a:gdLst/>
            <a:ahLst/>
            <a:cxnLst/>
            <a:rect r="r" b="b" t="t" l="l"/>
            <a:pathLst>
              <a:path h="10280760" w="6849556">
                <a:moveTo>
                  <a:pt x="0" y="0"/>
                </a:moveTo>
                <a:lnTo>
                  <a:pt x="6849556" y="0"/>
                </a:lnTo>
                <a:lnTo>
                  <a:pt x="6849556" y="10280760"/>
                </a:lnTo>
                <a:lnTo>
                  <a:pt x="0" y="1028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1811" y="7081061"/>
            <a:ext cx="687848" cy="524392"/>
          </a:xfrm>
          <a:custGeom>
            <a:avLst/>
            <a:gdLst/>
            <a:ahLst/>
            <a:cxnLst/>
            <a:rect r="r" b="b" t="t" l="l"/>
            <a:pathLst>
              <a:path h="524392" w="687848">
                <a:moveTo>
                  <a:pt x="0" y="0"/>
                </a:moveTo>
                <a:lnTo>
                  <a:pt x="687848" y="0"/>
                </a:lnTo>
                <a:lnTo>
                  <a:pt x="687848" y="524393"/>
                </a:lnTo>
                <a:lnTo>
                  <a:pt x="0" y="5243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372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1811" y="8342748"/>
            <a:ext cx="687848" cy="555608"/>
          </a:xfrm>
          <a:custGeom>
            <a:avLst/>
            <a:gdLst/>
            <a:ahLst/>
            <a:cxnLst/>
            <a:rect r="r" b="b" t="t" l="l"/>
            <a:pathLst>
              <a:path h="555608" w="687848">
                <a:moveTo>
                  <a:pt x="0" y="0"/>
                </a:moveTo>
                <a:lnTo>
                  <a:pt x="687848" y="0"/>
                </a:lnTo>
                <a:lnTo>
                  <a:pt x="687848" y="555608"/>
                </a:lnTo>
                <a:lnTo>
                  <a:pt x="0" y="5556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7635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1811" y="5919411"/>
            <a:ext cx="10382758" cy="76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Tahmin</a:t>
            </a: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Sistemlerinin Geliştirilmesi ve Kullanıcı Odaklı Çözümler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4752" y="1590891"/>
            <a:ext cx="10382758" cy="39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Havayolu Sektöründe Tahmin</a:t>
            </a: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Modellerinin Başarısı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6293" y="7156132"/>
            <a:ext cx="9551126" cy="19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3"/>
              </a:lnSpc>
            </a:pPr>
            <a:r>
              <a:rPr lang="en-US" sz="252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Model performansını artırmak ve kullanıcı deneyimini zenginleştirmek amacıyla gerçek zamanlı veri entegrasyonu, açıklanabilir yapay zeka teknikleri sağlanacaktır. </a:t>
            </a:r>
          </a:p>
          <a:p>
            <a:pPr algn="just">
              <a:lnSpc>
                <a:spcPts val="2523"/>
              </a:lnSpc>
            </a:pPr>
          </a:p>
          <a:p>
            <a:pPr algn="just">
              <a:lnSpc>
                <a:spcPts val="2523"/>
              </a:lnSpc>
            </a:pPr>
            <a:r>
              <a:rPr lang="en-US" sz="252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Amerika kıtası dışındaki ülke ve şehirlerde de uçuş bileti tahmini yapılabilmesi sağlanacaktır.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3443" y="2466393"/>
            <a:ext cx="9398161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Makine öğrenimi tabanlı bir model geliştirilmiştir.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3443" y="3213722"/>
            <a:ext cx="9398161" cy="7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Meteorolojik veriler (sıcaklık, rüzgâr, yağış vs.) Meteostat API üzerinden modele entegre edilmiştir.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3443" y="4229174"/>
            <a:ext cx="9398161" cy="7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XGBClassifier algoritması kullanılarak yüksek doğruluk ve genellenebilirlik sağlanmıştır.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423" y="262382"/>
            <a:ext cx="10914569" cy="48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9"/>
              </a:lnSpc>
              <a:spcBef>
                <a:spcPct val="0"/>
              </a:spcBef>
            </a:pPr>
            <a:r>
              <a:rPr lang="en-US" b="true" sz="35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Sonuçl</a:t>
            </a:r>
            <a:r>
              <a:rPr lang="en-US" b="true" sz="35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ar ve Gelecek Çalışmalar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71035" y="4175379"/>
            <a:ext cx="9145931" cy="1888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3"/>
              </a:lnSpc>
            </a:pPr>
            <a:r>
              <a:rPr lang="en-US" b="true" sz="5899">
                <a:solidFill>
                  <a:srgbClr val="25293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BİZİ DİNLEDİĞİNİZ İÇİN TEŞEKKÜR EDERİZ.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-211950" y="-1047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4297025" y="629602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039083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657548" y="293921"/>
            <a:ext cx="516220" cy="2057400"/>
          </a:xfrm>
          <a:custGeom>
            <a:avLst/>
            <a:gdLst/>
            <a:ahLst/>
            <a:cxnLst/>
            <a:rect r="r" b="b" t="t" l="l"/>
            <a:pathLst>
              <a:path h="2057400" w="516220">
                <a:moveTo>
                  <a:pt x="0" y="0"/>
                </a:moveTo>
                <a:lnTo>
                  <a:pt x="516220" y="0"/>
                </a:lnTo>
                <a:lnTo>
                  <a:pt x="51622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077308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0"/>
                </a:moveTo>
                <a:lnTo>
                  <a:pt x="2716317" y="0"/>
                </a:lnTo>
                <a:lnTo>
                  <a:pt x="2716317" y="1358159"/>
                </a:lnTo>
                <a:lnTo>
                  <a:pt x="0" y="1358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4542983" y="-104775"/>
            <a:ext cx="2716317" cy="1358159"/>
          </a:xfrm>
          <a:custGeom>
            <a:avLst/>
            <a:gdLst/>
            <a:ahLst/>
            <a:cxnLst/>
            <a:rect r="r" b="b" t="t" l="l"/>
            <a:pathLst>
              <a:path h="1358159" w="2716317">
                <a:moveTo>
                  <a:pt x="0" y="1358159"/>
                </a:moveTo>
                <a:lnTo>
                  <a:pt x="2716317" y="1358159"/>
                </a:lnTo>
                <a:lnTo>
                  <a:pt x="2716317" y="0"/>
                </a:lnTo>
                <a:lnTo>
                  <a:pt x="0" y="0"/>
                </a:lnTo>
                <a:lnTo>
                  <a:pt x="0" y="135815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01140" y="9067783"/>
            <a:ext cx="3439762" cy="985634"/>
          </a:xfrm>
          <a:custGeom>
            <a:avLst/>
            <a:gdLst/>
            <a:ahLst/>
            <a:cxnLst/>
            <a:rect r="r" b="b" t="t" l="l"/>
            <a:pathLst>
              <a:path h="985634" w="3439762">
                <a:moveTo>
                  <a:pt x="0" y="0"/>
                </a:moveTo>
                <a:lnTo>
                  <a:pt x="3439762" y="0"/>
                </a:lnTo>
                <a:lnTo>
                  <a:pt x="3439762" y="985634"/>
                </a:lnTo>
                <a:lnTo>
                  <a:pt x="0" y="9856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711731"/>
            <a:ext cx="10809857" cy="947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9"/>
              </a:lnSpc>
              <a:spcBef>
                <a:spcPct val="0"/>
              </a:spcBef>
            </a:pPr>
            <a:r>
              <a:rPr lang="en-US" b="true" sz="35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Giriş: Uçuş Gecikme ve İptal Sorunu</a:t>
            </a:r>
          </a:p>
          <a:p>
            <a:pPr algn="ctr">
              <a:lnSpc>
                <a:spcPts val="3239"/>
              </a:lnSpc>
              <a:spcBef>
                <a:spcPct val="0"/>
              </a:spcBef>
            </a:pPr>
          </a:p>
          <a:p>
            <a:pPr algn="just" marL="677880" indent="-338940" lvl="1">
              <a:lnSpc>
                <a:spcPts val="3139"/>
              </a:lnSpc>
              <a:buFont typeface="Arial"/>
              <a:buChar char="•"/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Havayolu taşımacılığı dünya genelinde hızla büyüyen bir sektör olmasına rağmen, uçuş gecikmeleri hâlâ ciddi bir problem teşkil etmektedir. </a:t>
            </a:r>
          </a:p>
          <a:p>
            <a:pPr algn="just">
              <a:lnSpc>
                <a:spcPts val="3139"/>
              </a:lnSpc>
              <a:spcBef>
                <a:spcPct val="0"/>
              </a:spcBef>
            </a:pPr>
          </a:p>
          <a:p>
            <a:pPr algn="just" marL="677880" indent="-338940" lvl="1">
              <a:lnSpc>
                <a:spcPts val="3139"/>
              </a:lnSpc>
              <a:buFont typeface="Arial"/>
              <a:buChar char="•"/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Bu durum, sadece yolcu memnuniyetini azaltmakla kalmayıp; havalimanlarında trafik yoğunluğu, operasyonel aksaklıklar ve ekonomik kayıplar gibi zincirleme etkiler yaratmaktadır.</a:t>
            </a:r>
          </a:p>
          <a:p>
            <a:pPr algn="just">
              <a:lnSpc>
                <a:spcPts val="3139"/>
              </a:lnSpc>
              <a:spcBef>
                <a:spcPct val="0"/>
              </a:spcBef>
            </a:pPr>
          </a:p>
          <a:p>
            <a:pPr algn="just" marL="677880" indent="-338940" lvl="1">
              <a:lnSpc>
                <a:spcPts val="3139"/>
              </a:lnSpc>
              <a:spcBef>
                <a:spcPct val="0"/>
              </a:spcBef>
              <a:buFont typeface="Arial"/>
              <a:buChar char="•"/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Pandemi döneminde yaşanan dalgalanmalar, bu sorunun çok boyutlu analizini ve gelişmiş tahminleme tekniklerini daha da önemli hâle getirmiştir.</a:t>
            </a:r>
          </a:p>
          <a:p>
            <a:pPr algn="just">
              <a:lnSpc>
                <a:spcPts val="3139"/>
              </a:lnSpc>
              <a:spcBef>
                <a:spcPct val="0"/>
              </a:spcBef>
            </a:pPr>
          </a:p>
          <a:p>
            <a:pPr algn="just" marL="677880" indent="-338940" lvl="1">
              <a:lnSpc>
                <a:spcPts val="3139"/>
              </a:lnSpc>
              <a:spcBef>
                <a:spcPct val="0"/>
              </a:spcBef>
              <a:buFont typeface="Arial"/>
              <a:buChar char="•"/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Geleneksel yöntemlerin yetersiz kaldığı bu soruna karşı, yapay zekâ ve makine öğrenimi gibi ileri teknolojilerin kullanımı kaçınılmaz hale gelmiştir.</a:t>
            </a:r>
          </a:p>
          <a:p>
            <a:pPr algn="just">
              <a:lnSpc>
                <a:spcPts val="3139"/>
              </a:lnSpc>
              <a:spcBef>
                <a:spcPct val="0"/>
              </a:spcBef>
            </a:pPr>
          </a:p>
          <a:p>
            <a:pPr algn="just" marL="677880" indent="-338940" lvl="1">
              <a:lnSpc>
                <a:spcPts val="3139"/>
              </a:lnSpc>
              <a:spcBef>
                <a:spcPct val="0"/>
              </a:spcBef>
              <a:buFont typeface="Arial"/>
              <a:buChar char="•"/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Bu çalışma, meteorolojik verilerle zenginleştirilmiş bir makine öğrenimi modeli geliştirerek, gecikmeleri daha doğru tahmin etmeyi ve hem yolculara hem de sektör paydaşlarına stratejik fayda sağlamayı hedeflemektedir.</a:t>
            </a:r>
          </a:p>
          <a:p>
            <a:pPr algn="just">
              <a:lnSpc>
                <a:spcPts val="3139"/>
              </a:lnSpc>
              <a:spcBef>
                <a:spcPct val="0"/>
              </a:spcBef>
            </a:pPr>
            <a:r>
              <a:rPr lang="en-US" sz="31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434286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08407" y="0"/>
            <a:ext cx="5579593" cy="10287000"/>
          </a:xfrm>
          <a:custGeom>
            <a:avLst/>
            <a:gdLst/>
            <a:ahLst/>
            <a:cxnLst/>
            <a:rect r="r" b="b" t="t" l="l"/>
            <a:pathLst>
              <a:path h="10287000" w="5579593">
                <a:moveTo>
                  <a:pt x="0" y="0"/>
                </a:moveTo>
                <a:lnTo>
                  <a:pt x="5579593" y="0"/>
                </a:lnTo>
                <a:lnTo>
                  <a:pt x="55795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417" t="0" r="-1141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43303"/>
            <a:ext cx="12156197" cy="398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31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P</a:t>
            </a:r>
            <a:r>
              <a:rPr lang="en-US" b="true" sz="31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roje Çalışmasının Amacı ve Önemi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</a:p>
          <a:p>
            <a:pPr algn="just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 projenin amacı, uçuş gecikmeleri, iptaller ve iptal nedenlerini tahmin edebilen bir makine öğrenimi modeli geliştirmektir.</a:t>
            </a:r>
          </a:p>
          <a:p>
            <a:pPr algn="just">
              <a:lnSpc>
                <a:spcPts val="2839"/>
              </a:lnSpc>
              <a:spcBef>
                <a:spcPct val="0"/>
              </a:spcBef>
            </a:pPr>
          </a:p>
          <a:p>
            <a:pPr algn="just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Meteo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stat API ile entegre edilen hava durumu verileri, modelin doğruluğunu ve gerçekçiliğini artırmıştır.</a:t>
            </a:r>
          </a:p>
          <a:p>
            <a:pPr algn="just">
              <a:lnSpc>
                <a:spcPts val="2839"/>
              </a:lnSpc>
              <a:spcBef>
                <a:spcPct val="0"/>
              </a:spcBef>
            </a:pPr>
          </a:p>
          <a:p>
            <a:pPr algn="just" marL="613111" indent="-306556" lvl="1">
              <a:lnSpc>
                <a:spcPts val="2839"/>
              </a:lnSpc>
              <a:spcBef>
                <a:spcPct val="0"/>
              </a:spcBef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XGBClassifier, R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andom Forest, Decision Tree, KNN ve Gradient Boosting algoritmaları karşılaştırılmış; en yüksek başarıyı XGBClassifier göstermiştir.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690964"/>
            <a:ext cx="12156197" cy="226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  T</a:t>
            </a: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eknik ve Pratik Katkılar:</a:t>
            </a:r>
          </a:p>
          <a:p>
            <a:pPr algn="l">
              <a:lnSpc>
                <a:spcPts val="1469"/>
              </a:lnSpc>
            </a:pPr>
          </a:p>
          <a:p>
            <a:pPr algn="just" marL="634701" indent="-317350" lvl="1">
              <a:lnSpc>
                <a:spcPts val="2939"/>
              </a:lnSpc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M</a:t>
            </a:r>
            <a:r>
              <a:rPr lang="en-US" sz="29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odel, bilet satış platformlarına entegre edilerek yolculara gecikme riski tahmini, alternatif rota ve dinamik fiyatlandırma sunmuştur.</a:t>
            </a:r>
          </a:p>
          <a:p>
            <a:pPr algn="just">
              <a:lnSpc>
                <a:spcPts val="1639"/>
              </a:lnSpc>
              <a:spcBef>
                <a:spcPct val="0"/>
              </a:spcBef>
            </a:pPr>
          </a:p>
          <a:p>
            <a:pPr algn="just" marL="634701" indent="-317350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9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</a:t>
            </a:r>
            <a:r>
              <a:rPr lang="en-US" sz="29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avayolu şirketleri için operasyonel verimlilik ve erken müd</a:t>
            </a:r>
            <a:r>
              <a:rPr lang="en-US" sz="29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ah</a:t>
            </a:r>
            <a:r>
              <a:rPr lang="en-US" sz="29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ale imkanı sağlayan bir karar destek sistemi oluşturulmuştur.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7446679"/>
            <a:ext cx="12156197" cy="234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  </a:t>
            </a: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Akademik ve Sektörel Katkı:</a:t>
            </a:r>
          </a:p>
          <a:p>
            <a:pPr algn="l">
              <a:lnSpc>
                <a:spcPts val="1469"/>
              </a:lnSpc>
            </a:pPr>
          </a:p>
          <a:p>
            <a:pPr algn="just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iteratürde çoğunlukla göz ardı edilen meteorolojik verilerin etkin kullanımı vurgulanmıştır.</a:t>
            </a:r>
          </a:p>
          <a:p>
            <a:pPr algn="just">
              <a:lnSpc>
                <a:spcPts val="2839"/>
              </a:lnSpc>
              <a:spcBef>
                <a:spcPct val="0"/>
              </a:spcBef>
            </a:pPr>
          </a:p>
          <a:p>
            <a:pPr algn="just" marL="613111" indent="-306556" lvl="1">
              <a:lnSpc>
                <a:spcPts val="2839"/>
              </a:lnSpc>
              <a:spcBef>
                <a:spcPct val="0"/>
              </a:spcBef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Ge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liştirilen sistem, yalnızca gecikme tahmini değil, aynı zamand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 ipt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al nedenlerinin sınıflandırılmasını da mümkün kılmaktadır.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7758" y="5483882"/>
            <a:ext cx="530251" cy="530251"/>
          </a:xfrm>
          <a:custGeom>
            <a:avLst/>
            <a:gdLst/>
            <a:ahLst/>
            <a:cxnLst/>
            <a:rect r="r" b="b" t="t" l="l"/>
            <a:pathLst>
              <a:path h="530251" w="530251">
                <a:moveTo>
                  <a:pt x="0" y="0"/>
                </a:moveTo>
                <a:lnTo>
                  <a:pt x="530251" y="0"/>
                </a:lnTo>
                <a:lnTo>
                  <a:pt x="530251" y="530251"/>
                </a:lnTo>
                <a:lnTo>
                  <a:pt x="0" y="53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83600" y="5464832"/>
            <a:ext cx="530251" cy="530251"/>
          </a:xfrm>
          <a:custGeom>
            <a:avLst/>
            <a:gdLst/>
            <a:ahLst/>
            <a:cxnLst/>
            <a:rect r="r" b="b" t="t" l="l"/>
            <a:pathLst>
              <a:path h="530251" w="530251">
                <a:moveTo>
                  <a:pt x="0" y="0"/>
                </a:moveTo>
                <a:lnTo>
                  <a:pt x="530252" y="0"/>
                </a:lnTo>
                <a:lnTo>
                  <a:pt x="530252" y="530251"/>
                </a:lnTo>
                <a:lnTo>
                  <a:pt x="0" y="53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7758" y="7099062"/>
            <a:ext cx="530251" cy="530251"/>
          </a:xfrm>
          <a:custGeom>
            <a:avLst/>
            <a:gdLst/>
            <a:ahLst/>
            <a:cxnLst/>
            <a:rect r="r" b="b" t="t" l="l"/>
            <a:pathLst>
              <a:path h="530251" w="530251">
                <a:moveTo>
                  <a:pt x="0" y="0"/>
                </a:moveTo>
                <a:lnTo>
                  <a:pt x="530251" y="0"/>
                </a:lnTo>
                <a:lnTo>
                  <a:pt x="530251" y="530252"/>
                </a:lnTo>
                <a:lnTo>
                  <a:pt x="0" y="530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83600" y="7080012"/>
            <a:ext cx="530251" cy="530251"/>
          </a:xfrm>
          <a:custGeom>
            <a:avLst/>
            <a:gdLst/>
            <a:ahLst/>
            <a:cxnLst/>
            <a:rect r="r" b="b" t="t" l="l"/>
            <a:pathLst>
              <a:path h="530251" w="530251">
                <a:moveTo>
                  <a:pt x="0" y="0"/>
                </a:moveTo>
                <a:lnTo>
                  <a:pt x="530252" y="0"/>
                </a:lnTo>
                <a:lnTo>
                  <a:pt x="530252" y="530252"/>
                </a:lnTo>
                <a:lnTo>
                  <a:pt x="0" y="5302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953841" y="8323718"/>
            <a:ext cx="530251" cy="530251"/>
          </a:xfrm>
          <a:custGeom>
            <a:avLst/>
            <a:gdLst/>
            <a:ahLst/>
            <a:cxnLst/>
            <a:rect r="r" b="b" t="t" l="l"/>
            <a:pathLst>
              <a:path h="530251" w="530251">
                <a:moveTo>
                  <a:pt x="0" y="0"/>
                </a:moveTo>
                <a:lnTo>
                  <a:pt x="530252" y="0"/>
                </a:lnTo>
                <a:lnTo>
                  <a:pt x="530252" y="530251"/>
                </a:lnTo>
                <a:lnTo>
                  <a:pt x="0" y="530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27990" y="8432215"/>
            <a:ext cx="381955" cy="313258"/>
          </a:xfrm>
          <a:custGeom>
            <a:avLst/>
            <a:gdLst/>
            <a:ahLst/>
            <a:cxnLst/>
            <a:rect r="r" b="b" t="t" l="l"/>
            <a:pathLst>
              <a:path h="313258" w="381955">
                <a:moveTo>
                  <a:pt x="0" y="0"/>
                </a:moveTo>
                <a:lnTo>
                  <a:pt x="381954" y="0"/>
                </a:lnTo>
                <a:lnTo>
                  <a:pt x="381954" y="313258"/>
                </a:lnTo>
                <a:lnTo>
                  <a:pt x="0" y="31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96" t="-86940" r="-46593" b="-9026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5422" y="7207559"/>
            <a:ext cx="381955" cy="313258"/>
          </a:xfrm>
          <a:custGeom>
            <a:avLst/>
            <a:gdLst/>
            <a:ahLst/>
            <a:cxnLst/>
            <a:rect r="r" b="b" t="t" l="l"/>
            <a:pathLst>
              <a:path h="313258" w="381955">
                <a:moveTo>
                  <a:pt x="0" y="0"/>
                </a:moveTo>
                <a:lnTo>
                  <a:pt x="381955" y="0"/>
                </a:lnTo>
                <a:lnTo>
                  <a:pt x="381955" y="313258"/>
                </a:lnTo>
                <a:lnTo>
                  <a:pt x="0" y="31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96" t="-86940" r="-46593" b="-9026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5422" y="5573328"/>
            <a:ext cx="381955" cy="313258"/>
          </a:xfrm>
          <a:custGeom>
            <a:avLst/>
            <a:gdLst/>
            <a:ahLst/>
            <a:cxnLst/>
            <a:rect r="r" b="b" t="t" l="l"/>
            <a:pathLst>
              <a:path h="313258" w="381955">
                <a:moveTo>
                  <a:pt x="0" y="0"/>
                </a:moveTo>
                <a:lnTo>
                  <a:pt x="381955" y="0"/>
                </a:lnTo>
                <a:lnTo>
                  <a:pt x="381955" y="313258"/>
                </a:lnTo>
                <a:lnTo>
                  <a:pt x="0" y="31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96" t="-86940" r="-46593" b="-9026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574747" y="7207559"/>
            <a:ext cx="381955" cy="313258"/>
          </a:xfrm>
          <a:custGeom>
            <a:avLst/>
            <a:gdLst/>
            <a:ahLst/>
            <a:cxnLst/>
            <a:rect r="r" b="b" t="t" l="l"/>
            <a:pathLst>
              <a:path h="313258" w="381955">
                <a:moveTo>
                  <a:pt x="0" y="0"/>
                </a:moveTo>
                <a:lnTo>
                  <a:pt x="381955" y="0"/>
                </a:lnTo>
                <a:lnTo>
                  <a:pt x="381955" y="313258"/>
                </a:lnTo>
                <a:lnTo>
                  <a:pt x="0" y="31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96" t="-86940" r="-46593" b="-9026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74747" y="5573328"/>
            <a:ext cx="381955" cy="313258"/>
          </a:xfrm>
          <a:custGeom>
            <a:avLst/>
            <a:gdLst/>
            <a:ahLst/>
            <a:cxnLst/>
            <a:rect r="r" b="b" t="t" l="l"/>
            <a:pathLst>
              <a:path h="313258" w="381955">
                <a:moveTo>
                  <a:pt x="0" y="0"/>
                </a:moveTo>
                <a:lnTo>
                  <a:pt x="381955" y="0"/>
                </a:lnTo>
                <a:lnTo>
                  <a:pt x="381955" y="313258"/>
                </a:lnTo>
                <a:lnTo>
                  <a:pt x="0" y="3132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796" t="-86940" r="-46593" b="-9026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823084" y="1105285"/>
            <a:ext cx="5464916" cy="8459837"/>
          </a:xfrm>
          <a:custGeom>
            <a:avLst/>
            <a:gdLst/>
            <a:ahLst/>
            <a:cxnLst/>
            <a:rect r="r" b="b" t="t" l="l"/>
            <a:pathLst>
              <a:path h="8459837" w="5464916">
                <a:moveTo>
                  <a:pt x="0" y="0"/>
                </a:moveTo>
                <a:lnTo>
                  <a:pt x="5464916" y="0"/>
                </a:lnTo>
                <a:lnTo>
                  <a:pt x="5464916" y="8459837"/>
                </a:lnTo>
                <a:lnTo>
                  <a:pt x="0" y="8459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37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0" y="343303"/>
            <a:ext cx="12156197" cy="398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31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Lite</a:t>
            </a:r>
            <a:r>
              <a:rPr lang="en-US" b="true" sz="31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ratür Taraması</a:t>
            </a:r>
          </a:p>
          <a:p>
            <a:pPr algn="ctr">
              <a:lnSpc>
                <a:spcPts val="3139"/>
              </a:lnSpc>
              <a:spcBef>
                <a:spcPct val="0"/>
              </a:spcBef>
            </a:pPr>
          </a:p>
          <a:p>
            <a:pPr algn="just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çuş gecikmeleri, artan hava yolu trafiğiyle birlikte önemli bir araştırma konusu haline gelmiştir.</a:t>
            </a:r>
          </a:p>
          <a:p>
            <a:pPr algn="just">
              <a:lnSpc>
                <a:spcPts val="2839"/>
              </a:lnSpc>
              <a:spcBef>
                <a:spcPct val="0"/>
              </a:spcBef>
            </a:pPr>
          </a:p>
          <a:p>
            <a:pPr algn="just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Liter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atürdeki çalışmalar genellikle sınırlı faktörlere ve tekil coğrafi bölgelere odaklanmaktadır.</a:t>
            </a:r>
          </a:p>
          <a:p>
            <a:pPr algn="just">
              <a:lnSpc>
                <a:spcPts val="2839"/>
              </a:lnSpc>
              <a:spcBef>
                <a:spcPct val="0"/>
              </a:spcBef>
            </a:pPr>
          </a:p>
          <a:p>
            <a:pPr algn="just" marL="613111" indent="-306556" lvl="1">
              <a:lnSpc>
                <a:spcPts val="2839"/>
              </a:lnSpc>
              <a:spcBef>
                <a:spcPct val="0"/>
              </a:spcBef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Bu çalışmada, meteorolojik verilerin kaps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amlı entegrasyonu, veri dengesizliğiyle mücadele ve çeşitli ML algoritmaları ile daha genel ve güçlü tahmin modelleri geliştirilmiştir.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4929089"/>
            <a:ext cx="12156197" cy="39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   </a:t>
            </a: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Ele Alınan Önemli Çalışmalar: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8827" y="5521982"/>
            <a:ext cx="6343700" cy="1091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Khaksar &amp; Sheikholeslami: ABD &amp; İran uçuşları, %70 doğruluk (Decision Tree &amp; Clustering)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109102" y="5502932"/>
            <a:ext cx="4447282" cy="144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Bojia Ye et al.: LightGBM ile %86,5 doğruluk – Nanjing Havaalanı verileri</a:t>
            </a:r>
          </a:p>
          <a:p>
            <a:pPr algn="l">
              <a:lnSpc>
                <a:spcPts val="2839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68827" y="7137162"/>
            <a:ext cx="6343700" cy="7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Kurt: ABD verileri, Gradient Boosting %71,7 başarı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09102" y="7118112"/>
            <a:ext cx="4447282" cy="1091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Tang: JFK verileri, Decision Tree ile %97,8 doğruluk</a:t>
            </a:r>
          </a:p>
          <a:p>
            <a:pPr algn="l">
              <a:lnSpc>
                <a:spcPts val="283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660359" y="8266568"/>
            <a:ext cx="7913686" cy="7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Al-Tabbakh et al.: Mısır Hava Yolları, 8 algoritma ile karşılaştırma, PART modeli %83,1 doğruluk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5422" y="9300724"/>
            <a:ext cx="17279177" cy="7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  <a:spcBef>
                <a:spcPct val="0"/>
              </a:spcBef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Katkı: Daha doğru, genellenebilir ve eyleme geçirilebilir bir gecikme tahmin modeli ile hem literatüre hem de sektöre yenilikçi bir katkı sunulmuştur.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1970" y="1300302"/>
            <a:ext cx="8192377" cy="3567632"/>
          </a:xfrm>
          <a:custGeom>
            <a:avLst/>
            <a:gdLst/>
            <a:ahLst/>
            <a:cxnLst/>
            <a:rect r="r" b="b" t="t" l="l"/>
            <a:pathLst>
              <a:path h="3567632" w="8192377">
                <a:moveTo>
                  <a:pt x="0" y="0"/>
                </a:moveTo>
                <a:lnTo>
                  <a:pt x="8192377" y="0"/>
                </a:lnTo>
                <a:lnTo>
                  <a:pt x="8192377" y="3567632"/>
                </a:lnTo>
                <a:lnTo>
                  <a:pt x="0" y="356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74" t="-374" r="-33774" b="-77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98370" y="1300302"/>
            <a:ext cx="9233488" cy="3567632"/>
          </a:xfrm>
          <a:custGeom>
            <a:avLst/>
            <a:gdLst/>
            <a:ahLst/>
            <a:cxnLst/>
            <a:rect r="r" b="b" t="t" l="l"/>
            <a:pathLst>
              <a:path h="3567632" w="9233488">
                <a:moveTo>
                  <a:pt x="0" y="0"/>
                </a:moveTo>
                <a:lnTo>
                  <a:pt x="9233489" y="0"/>
                </a:lnTo>
                <a:lnTo>
                  <a:pt x="9233489" y="3567632"/>
                </a:lnTo>
                <a:lnTo>
                  <a:pt x="0" y="3567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725" r="-47163" b="-2024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35135" y="1405077"/>
            <a:ext cx="766222" cy="766222"/>
          </a:xfrm>
          <a:custGeom>
            <a:avLst/>
            <a:gdLst/>
            <a:ahLst/>
            <a:cxnLst/>
            <a:rect r="r" b="b" t="t" l="l"/>
            <a:pathLst>
              <a:path h="766222" w="766222">
                <a:moveTo>
                  <a:pt x="0" y="0"/>
                </a:moveTo>
                <a:lnTo>
                  <a:pt x="766222" y="0"/>
                </a:lnTo>
                <a:lnTo>
                  <a:pt x="766222" y="766222"/>
                </a:lnTo>
                <a:lnTo>
                  <a:pt x="0" y="766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063470" y="1533412"/>
            <a:ext cx="509551" cy="509551"/>
          </a:xfrm>
          <a:custGeom>
            <a:avLst/>
            <a:gdLst/>
            <a:ahLst/>
            <a:cxnLst/>
            <a:rect r="r" b="b" t="t" l="l"/>
            <a:pathLst>
              <a:path h="509551" w="509551">
                <a:moveTo>
                  <a:pt x="0" y="0"/>
                </a:moveTo>
                <a:lnTo>
                  <a:pt x="509551" y="0"/>
                </a:lnTo>
                <a:lnTo>
                  <a:pt x="509551" y="509552"/>
                </a:lnTo>
                <a:lnTo>
                  <a:pt x="0" y="5095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32205" y="1435947"/>
            <a:ext cx="766222" cy="766222"/>
          </a:xfrm>
          <a:custGeom>
            <a:avLst/>
            <a:gdLst/>
            <a:ahLst/>
            <a:cxnLst/>
            <a:rect r="r" b="b" t="t" l="l"/>
            <a:pathLst>
              <a:path h="766222" w="766222">
                <a:moveTo>
                  <a:pt x="0" y="0"/>
                </a:moveTo>
                <a:lnTo>
                  <a:pt x="766223" y="0"/>
                </a:lnTo>
                <a:lnTo>
                  <a:pt x="766223" y="766222"/>
                </a:lnTo>
                <a:lnTo>
                  <a:pt x="0" y="766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06901" y="1610643"/>
            <a:ext cx="416830" cy="416830"/>
          </a:xfrm>
          <a:custGeom>
            <a:avLst/>
            <a:gdLst/>
            <a:ahLst/>
            <a:cxnLst/>
            <a:rect r="r" b="b" t="t" l="l"/>
            <a:pathLst>
              <a:path h="416830" w="416830">
                <a:moveTo>
                  <a:pt x="0" y="0"/>
                </a:moveTo>
                <a:lnTo>
                  <a:pt x="416830" y="0"/>
                </a:lnTo>
                <a:lnTo>
                  <a:pt x="416830" y="416830"/>
                </a:lnTo>
                <a:lnTo>
                  <a:pt x="0" y="416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41249" y="6824282"/>
            <a:ext cx="599853" cy="592063"/>
          </a:xfrm>
          <a:custGeom>
            <a:avLst/>
            <a:gdLst/>
            <a:ahLst/>
            <a:cxnLst/>
            <a:rect r="r" b="b" t="t" l="l"/>
            <a:pathLst>
              <a:path h="592063" w="599853">
                <a:moveTo>
                  <a:pt x="0" y="0"/>
                </a:moveTo>
                <a:lnTo>
                  <a:pt x="599853" y="0"/>
                </a:lnTo>
                <a:lnTo>
                  <a:pt x="599853" y="592063"/>
                </a:lnTo>
                <a:lnTo>
                  <a:pt x="0" y="592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55520" y="5087658"/>
            <a:ext cx="9090748" cy="4488557"/>
          </a:xfrm>
          <a:custGeom>
            <a:avLst/>
            <a:gdLst/>
            <a:ahLst/>
            <a:cxnLst/>
            <a:rect r="r" b="b" t="t" l="l"/>
            <a:pathLst>
              <a:path h="4488557" w="9090748">
                <a:moveTo>
                  <a:pt x="0" y="0"/>
                </a:moveTo>
                <a:lnTo>
                  <a:pt x="9090748" y="0"/>
                </a:lnTo>
                <a:lnTo>
                  <a:pt x="9090748" y="4488557"/>
                </a:lnTo>
                <a:lnTo>
                  <a:pt x="0" y="44885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1970" y="5057775"/>
            <a:ext cx="8192377" cy="4577490"/>
          </a:xfrm>
          <a:custGeom>
            <a:avLst/>
            <a:gdLst/>
            <a:ahLst/>
            <a:cxnLst/>
            <a:rect r="r" b="b" t="t" l="l"/>
            <a:pathLst>
              <a:path h="4577490" w="8192377">
                <a:moveTo>
                  <a:pt x="0" y="0"/>
                </a:moveTo>
                <a:lnTo>
                  <a:pt x="8192377" y="0"/>
                </a:lnTo>
                <a:lnTo>
                  <a:pt x="8192377" y="4577490"/>
                </a:lnTo>
                <a:lnTo>
                  <a:pt x="0" y="45774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20272" y="405481"/>
            <a:ext cx="12156197" cy="42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9"/>
              </a:lnSpc>
              <a:spcBef>
                <a:spcPct val="0"/>
              </a:spcBef>
            </a:pPr>
            <a:r>
              <a:rPr lang="en-US" b="true" sz="31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Kullanılan Veri Se</a:t>
            </a:r>
            <a:r>
              <a:rPr lang="en-US" b="true" sz="31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tinin Yapısı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5107" y="2360640"/>
            <a:ext cx="7820419" cy="7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Kaynak: ABD Ulaştırma Bakanlığı ve 3 açık veri seti (2016–2024).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5107" y="3588408"/>
            <a:ext cx="7820419" cy="7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Kapsam: 1.446.799 satır, 32 sütun; kalkış-varış noktaları, gecikme ve iptal nedenleri.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750745" y="2240269"/>
            <a:ext cx="9019806" cy="7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Ek Veri: Meteostat kütüphanesi ile günlük hava durumu verileri entegre edildi.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50745" y="3214230"/>
            <a:ext cx="9135001" cy="144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Her havalimanı için günlük hava verileri: Sıcaklık, yağış, kar, rüzgar yönü/hızı, görüş mesafesi, basınç, güneşlenme süresi. Entegrasyon, coğrafi koordinatlar üzerinden yapıldı.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21299" y="1090967"/>
            <a:ext cx="9645403" cy="8105067"/>
          </a:xfrm>
          <a:custGeom>
            <a:avLst/>
            <a:gdLst/>
            <a:ahLst/>
            <a:cxnLst/>
            <a:rect r="r" b="b" t="t" l="l"/>
            <a:pathLst>
              <a:path h="8105067" w="9645403">
                <a:moveTo>
                  <a:pt x="0" y="0"/>
                </a:moveTo>
                <a:lnTo>
                  <a:pt x="9645402" y="0"/>
                </a:lnTo>
                <a:lnTo>
                  <a:pt x="9645402" y="8105066"/>
                </a:lnTo>
                <a:lnTo>
                  <a:pt x="0" y="810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220" t="-1513" r="-2542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32831"/>
            <a:ext cx="182880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b="true" sz="3688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Veri Ön İşleme Sürec</a:t>
            </a:r>
            <a:r>
              <a:rPr lang="en-US" b="true" sz="3688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33790" y="9454289"/>
            <a:ext cx="7820419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Veri Ön İşleme Akış Diyagramı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3451" y="4585653"/>
            <a:ext cx="7986828" cy="4260251"/>
          </a:xfrm>
          <a:custGeom>
            <a:avLst/>
            <a:gdLst/>
            <a:ahLst/>
            <a:cxnLst/>
            <a:rect r="r" b="b" t="t" l="l"/>
            <a:pathLst>
              <a:path h="4260251" w="7986828">
                <a:moveTo>
                  <a:pt x="0" y="0"/>
                </a:moveTo>
                <a:lnTo>
                  <a:pt x="7986828" y="0"/>
                </a:lnTo>
                <a:lnTo>
                  <a:pt x="7986828" y="4260251"/>
                </a:lnTo>
                <a:lnTo>
                  <a:pt x="0" y="4260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-97943" t="-2218" r="-134874" b="-3852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585653"/>
            <a:ext cx="8456819" cy="4260251"/>
          </a:xfrm>
          <a:custGeom>
            <a:avLst/>
            <a:gdLst/>
            <a:ahLst/>
            <a:cxnLst/>
            <a:rect r="r" b="b" t="t" l="l"/>
            <a:pathLst>
              <a:path h="4260251" w="8456819">
                <a:moveTo>
                  <a:pt x="0" y="0"/>
                </a:moveTo>
                <a:lnTo>
                  <a:pt x="8456819" y="0"/>
                </a:lnTo>
                <a:lnTo>
                  <a:pt x="8456819" y="4260251"/>
                </a:lnTo>
                <a:lnTo>
                  <a:pt x="0" y="4260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-90981" t="-2218" r="-123340" b="-3852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96100" y="4830883"/>
            <a:ext cx="606184" cy="606184"/>
          </a:xfrm>
          <a:custGeom>
            <a:avLst/>
            <a:gdLst/>
            <a:ahLst/>
            <a:cxnLst/>
            <a:rect r="r" b="b" t="t" l="l"/>
            <a:pathLst>
              <a:path h="606184" w="606184">
                <a:moveTo>
                  <a:pt x="0" y="0"/>
                </a:moveTo>
                <a:lnTo>
                  <a:pt x="606183" y="0"/>
                </a:lnTo>
                <a:lnTo>
                  <a:pt x="606183" y="606184"/>
                </a:lnTo>
                <a:lnTo>
                  <a:pt x="0" y="60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74304" y="4830883"/>
            <a:ext cx="606184" cy="606184"/>
          </a:xfrm>
          <a:custGeom>
            <a:avLst/>
            <a:gdLst/>
            <a:ahLst/>
            <a:cxnLst/>
            <a:rect r="r" b="b" t="t" l="l"/>
            <a:pathLst>
              <a:path h="606184" w="606184">
                <a:moveTo>
                  <a:pt x="0" y="0"/>
                </a:moveTo>
                <a:lnTo>
                  <a:pt x="606184" y="0"/>
                </a:lnTo>
                <a:lnTo>
                  <a:pt x="606184" y="606184"/>
                </a:lnTo>
                <a:lnTo>
                  <a:pt x="0" y="606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8835" y="4961691"/>
            <a:ext cx="460714" cy="344567"/>
          </a:xfrm>
          <a:custGeom>
            <a:avLst/>
            <a:gdLst/>
            <a:ahLst/>
            <a:cxnLst/>
            <a:rect r="r" b="b" t="t" l="l"/>
            <a:pathLst>
              <a:path h="344567" w="460714">
                <a:moveTo>
                  <a:pt x="0" y="0"/>
                </a:moveTo>
                <a:lnTo>
                  <a:pt x="460713" y="0"/>
                </a:lnTo>
                <a:lnTo>
                  <a:pt x="460713" y="344568"/>
                </a:lnTo>
                <a:lnTo>
                  <a:pt x="0" y="3445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306" t="-107753" r="-50860" b="-10385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6694" y="4946685"/>
            <a:ext cx="421403" cy="374581"/>
          </a:xfrm>
          <a:custGeom>
            <a:avLst/>
            <a:gdLst/>
            <a:ahLst/>
            <a:cxnLst/>
            <a:rect r="r" b="b" t="t" l="l"/>
            <a:pathLst>
              <a:path h="374581" w="421403">
                <a:moveTo>
                  <a:pt x="0" y="0"/>
                </a:moveTo>
                <a:lnTo>
                  <a:pt x="421403" y="0"/>
                </a:lnTo>
                <a:lnTo>
                  <a:pt x="421403" y="374580"/>
                </a:lnTo>
                <a:lnTo>
                  <a:pt x="0" y="3745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788" t="-93199" r="-57017" b="-9133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618581"/>
            <a:ext cx="182880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b="true" sz="3688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Denetimli Öğrenme Modelleri ile Uçuş İptali ve Gec</a:t>
            </a:r>
            <a:r>
              <a:rPr lang="en-US" b="true" sz="3688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ikme Tahmini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09039" y="1476375"/>
            <a:ext cx="13869923" cy="2501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Denetimli öğrenme kullanılarak uçuş iptalleri ve gecikmeleri tahmin edilmiştir.</a:t>
            </a:r>
          </a:p>
          <a:p>
            <a:pPr algn="l">
              <a:lnSpc>
                <a:spcPts val="2839"/>
              </a:lnSpc>
            </a:pPr>
          </a:p>
          <a:p>
            <a:pPr algn="l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XGBoost , yüksek doğruluk, sınıf dengesizliği yönetimi ve büyük veri işleyebilme kapasitesi nedeniyle tercih edilen algoritmadır.</a:t>
            </a:r>
          </a:p>
          <a:p>
            <a:pPr algn="l">
              <a:lnSpc>
                <a:spcPts val="2839"/>
              </a:lnSpc>
            </a:pPr>
          </a:p>
          <a:p>
            <a:pPr algn="l" marL="613111" indent="-306556" lvl="1">
              <a:lnSpc>
                <a:spcPts val="2839"/>
              </a:lnSpc>
              <a:buFont typeface="Arial"/>
              <a:buChar char="•"/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Diğer modeller: Decision Tree , Random Forest , LightGBM ve Clustering yöntemleri destekleyici olarak değerlendirilmiştir.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3451" y="5766248"/>
            <a:ext cx="7699328" cy="282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1170" indent="-260585" lvl="1">
              <a:lnSpc>
                <a:spcPts val="2824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Tar</a:t>
            </a: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ih sütunları parçalanarak zamanla ilişkili özellikler çıkarıldı.</a:t>
            </a:r>
          </a:p>
          <a:p>
            <a:pPr algn="just" marL="521170" indent="-260585" lvl="1">
              <a:lnSpc>
                <a:spcPts val="2824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Kategorik veriler sayısal hale getirildi (LabelEncoder).</a:t>
            </a:r>
          </a:p>
          <a:p>
            <a:pPr algn="just" marL="521170" indent="-260585" lvl="1">
              <a:lnSpc>
                <a:spcPts val="2824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Gereksiz sütunlar çıkarıldı, eksik değerler medyan ile dolduruldu.</a:t>
            </a:r>
          </a:p>
          <a:p>
            <a:pPr algn="just" marL="521170" indent="-260585" lvl="1">
              <a:lnSpc>
                <a:spcPts val="2824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Veri ölçeklendirme (Stand</a:t>
            </a: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ardSc</a:t>
            </a: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aler) uygulandı.</a:t>
            </a:r>
          </a:p>
          <a:p>
            <a:pPr algn="just" marL="521170" indent="-260585" lvl="1">
              <a:lnSpc>
                <a:spcPts val="2824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SMOTE yöntemiyle sınıf dengesizliği giderildi.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72472" y="5596139"/>
            <a:ext cx="7986828" cy="309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21170" indent="-260585" lvl="1">
              <a:lnSpc>
                <a:spcPts val="2727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Hedef</a:t>
            </a: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değişkenler: Uçuş iptal durumu, iptal kodu  ve gecikme sınıfları (zamanında, hafif, orta, ciddi gecikme).</a:t>
            </a:r>
          </a:p>
          <a:p>
            <a:pPr algn="just" marL="521170" indent="-260585" lvl="1">
              <a:lnSpc>
                <a:spcPts val="2727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Eğ</a:t>
            </a: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itim-test ayrımı yapıldı, model performansı confusion matrix, classification report ve ROC-AUC ile ölçüldü.</a:t>
            </a:r>
          </a:p>
          <a:p>
            <a:pPr algn="just" marL="521170" indent="-260585" lvl="1">
              <a:lnSpc>
                <a:spcPts val="2727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Öz</a:t>
            </a: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ellik önem dereceleri görselleşti</a:t>
            </a: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rildi.</a:t>
            </a:r>
          </a:p>
          <a:p>
            <a:pPr algn="just" marL="521170" indent="-260585" lvl="1">
              <a:lnSpc>
                <a:spcPts val="2727"/>
              </a:lnSpc>
              <a:buFont typeface="Arial"/>
              <a:buChar char="•"/>
            </a:pPr>
            <a:r>
              <a:rPr lang="en-US" sz="241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Gerçek zamanlı tahmin yapabilen fonksiyon geliştirildi.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6792" y="4968052"/>
            <a:ext cx="5781104" cy="39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V</a:t>
            </a: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eri İşleme Adımları: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35647" y="4969963"/>
            <a:ext cx="5781104" cy="39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Mod</a:t>
            </a: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elleme &amp; Sonuçlar: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48319"/>
            <a:ext cx="7598351" cy="3770682"/>
          </a:xfrm>
          <a:custGeom>
            <a:avLst/>
            <a:gdLst/>
            <a:ahLst/>
            <a:cxnLst/>
            <a:rect r="r" b="b" t="t" l="l"/>
            <a:pathLst>
              <a:path h="3770682" w="7598351">
                <a:moveTo>
                  <a:pt x="0" y="0"/>
                </a:moveTo>
                <a:lnTo>
                  <a:pt x="7598351" y="0"/>
                </a:lnTo>
                <a:lnTo>
                  <a:pt x="7598351" y="3770682"/>
                </a:lnTo>
                <a:lnTo>
                  <a:pt x="0" y="3770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548319"/>
            <a:ext cx="7579260" cy="3770682"/>
          </a:xfrm>
          <a:custGeom>
            <a:avLst/>
            <a:gdLst/>
            <a:ahLst/>
            <a:cxnLst/>
            <a:rect r="r" b="b" t="t" l="l"/>
            <a:pathLst>
              <a:path h="3770682" w="7579260">
                <a:moveTo>
                  <a:pt x="0" y="0"/>
                </a:moveTo>
                <a:lnTo>
                  <a:pt x="7579260" y="0"/>
                </a:lnTo>
                <a:lnTo>
                  <a:pt x="7579260" y="3770682"/>
                </a:lnTo>
                <a:lnTo>
                  <a:pt x="0" y="3770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1345" y="5143500"/>
            <a:ext cx="7663468" cy="3802996"/>
          </a:xfrm>
          <a:custGeom>
            <a:avLst/>
            <a:gdLst/>
            <a:ahLst/>
            <a:cxnLst/>
            <a:rect r="r" b="b" t="t" l="l"/>
            <a:pathLst>
              <a:path h="3802996" w="7663468">
                <a:moveTo>
                  <a:pt x="0" y="0"/>
                </a:moveTo>
                <a:lnTo>
                  <a:pt x="7663468" y="0"/>
                </a:lnTo>
                <a:lnTo>
                  <a:pt x="7663468" y="3802996"/>
                </a:lnTo>
                <a:lnTo>
                  <a:pt x="0" y="3802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20781" y="9286875"/>
            <a:ext cx="6484595" cy="29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3"/>
              </a:lnSpc>
              <a:spcBef>
                <a:spcPct val="0"/>
              </a:spcBef>
            </a:pPr>
            <a:r>
              <a:rPr lang="en-US" sz="216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Uçuş Gecikme Tahmin Modeli Özellik Önem Derecesi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65642" y="4510184"/>
            <a:ext cx="7135976" cy="31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5"/>
              </a:lnSpc>
              <a:spcBef>
                <a:spcPct val="0"/>
              </a:spcBef>
            </a:pPr>
            <a:r>
              <a:rPr lang="en-US" sz="2315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Uçuş İptal Kodu Tahmin Modeli Özellik Önem Derecesi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8725" y="4505937"/>
            <a:ext cx="6618301" cy="323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6"/>
              </a:lnSpc>
              <a:spcBef>
                <a:spcPct val="0"/>
              </a:spcBef>
            </a:pPr>
            <a:r>
              <a:rPr lang="en-US" sz="2406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Uçuş İptal Tahmin Modeli Özellik Önem Derecesi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3E6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853714" cy="10287000"/>
          </a:xfrm>
          <a:custGeom>
            <a:avLst/>
            <a:gdLst/>
            <a:ahLst/>
            <a:cxnLst/>
            <a:rect r="r" b="b" t="t" l="l"/>
            <a:pathLst>
              <a:path h="10287000" w="6853714">
                <a:moveTo>
                  <a:pt x="0" y="0"/>
                </a:moveTo>
                <a:lnTo>
                  <a:pt x="6853714" y="0"/>
                </a:lnTo>
                <a:lnTo>
                  <a:pt x="685371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222790" y="2312261"/>
          <a:ext cx="10671041" cy="3342756"/>
        </p:xfrm>
        <a:graphic>
          <a:graphicData uri="http://schemas.openxmlformats.org/drawingml/2006/table">
            <a:tbl>
              <a:tblPr/>
              <a:tblGrid>
                <a:gridCol w="2628705"/>
                <a:gridCol w="8042336"/>
              </a:tblGrid>
              <a:tr h="8506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001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41001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0132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7222790" y="6627872"/>
          <a:ext cx="10671041" cy="2539642"/>
        </p:xfrm>
        <a:graphic>
          <a:graphicData uri="http://schemas.openxmlformats.org/drawingml/2006/table">
            <a:tbl>
              <a:tblPr/>
              <a:tblGrid>
                <a:gridCol w="2628705"/>
                <a:gridCol w="8042336"/>
              </a:tblGrid>
              <a:tr h="8521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737"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3737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6530385" y="400959"/>
            <a:ext cx="11572814" cy="95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8"/>
              </a:lnSpc>
              <a:spcBef>
                <a:spcPct val="0"/>
              </a:spcBef>
            </a:pPr>
            <a:r>
              <a:rPr lang="en-US" b="true" sz="3688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Bulgular ve Tartışma: Uçuş İptali ve Gecikme Tahmin Modelleri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0176" y="1801070"/>
            <a:ext cx="4041897" cy="39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701" indent="-317350" lvl="1">
              <a:lnSpc>
                <a:spcPts val="2939"/>
              </a:lnSpc>
              <a:buFont typeface="Arial"/>
              <a:buChar char="•"/>
            </a:pP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U</a:t>
            </a: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çuş İptali Tahmini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80176" y="6115051"/>
            <a:ext cx="4041897" cy="39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701" indent="-317350" lvl="1">
              <a:lnSpc>
                <a:spcPts val="2939"/>
              </a:lnSpc>
              <a:buFont typeface="Arial"/>
              <a:buChar char="•"/>
            </a:pPr>
            <a:r>
              <a:rPr lang="en-US" b="true" sz="2939">
                <a:solidFill>
                  <a:srgbClr val="000000"/>
                </a:solidFill>
                <a:latin typeface="Maven Pro Bold"/>
                <a:ea typeface="Maven Pro Bold"/>
                <a:cs typeface="Maven Pro Bold"/>
                <a:sym typeface="Maven Pro Bold"/>
              </a:rPr>
              <a:t>İptal Kodu Tahmini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53690" y="2557683"/>
            <a:ext cx="1788029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Doğruluk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53690" y="6964081"/>
            <a:ext cx="1788029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Doğruluk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53690" y="3701262"/>
            <a:ext cx="1944884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Perf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ormans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53690" y="8107659"/>
            <a:ext cx="1944884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Perf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ormans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077900" y="2562639"/>
            <a:ext cx="7718857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%97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08997" y="6875522"/>
            <a:ext cx="7718857" cy="38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%74, çok sınıflı problem için başarılı.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08997" y="3219261"/>
            <a:ext cx="7576700" cy="133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2"/>
              </a:lnSpc>
            </a:pPr>
            <a:r>
              <a:rPr lang="en-US" sz="2622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İptal edi</a:t>
            </a:r>
            <a:r>
              <a:rPr lang="en-US" sz="2622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lmeyen uçuşlar (0 sınıfı): %98 precision, %99 recall, F1: 0.98. </a:t>
            </a:r>
          </a:p>
          <a:p>
            <a:pPr algn="l">
              <a:lnSpc>
                <a:spcPts val="2622"/>
              </a:lnSpc>
            </a:pPr>
            <a:r>
              <a:rPr lang="en-US" sz="2622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İptal edilenler (1 sınıfı): %88 precision, %77 recall, F1: 0.82. ROC-AUC: 0.88.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08997" y="7688845"/>
            <a:ext cx="8094202" cy="12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3"/>
              </a:lnSpc>
            </a:pPr>
            <a:r>
              <a:rPr lang="en-US" sz="249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3 numaralı kod (güvenlik): </a:t>
            </a:r>
          </a:p>
          <a:p>
            <a:pPr algn="l">
              <a:lnSpc>
                <a:spcPts val="2493"/>
              </a:lnSpc>
            </a:pPr>
            <a:r>
              <a:rPr lang="en-US" sz="2493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%77 precision, %88 recall, F1: 0.82. </a:t>
            </a:r>
          </a:p>
          <a:p>
            <a:pPr algn="l">
              <a:lnSpc>
                <a:spcPts val="2390"/>
              </a:lnSpc>
            </a:pPr>
            <a:r>
              <a:rPr lang="en-US" sz="239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4 numaralı kod (diğer): düşük performans (%24 precision, %32 recall). Ağırlıklı F1: 0.74.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19840" y="4806740"/>
            <a:ext cx="9476942" cy="7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9"/>
              </a:lnSpc>
            </a:pP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Not: </a:t>
            </a:r>
            <a:r>
              <a:rPr lang="en-US" sz="2839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Dengesiz veri setine rağmen yüksek doğruluk (1,316,842 iptal edilmeyen, 129,957 iptal edilen).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DAGpk7515C8</dc:identifier>
  <dcterms:modified xsi:type="dcterms:W3CDTF">2011-08-01T06:04:30Z</dcterms:modified>
  <cp:revision>1</cp:revision>
  <dc:title>Bitirme Sunum</dc:title>
</cp:coreProperties>
</file>